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90" r:id="rId5"/>
    <p:sldId id="424" r:id="rId6"/>
    <p:sldId id="412" r:id="rId7"/>
    <p:sldId id="409" r:id="rId8"/>
    <p:sldId id="421" r:id="rId9"/>
    <p:sldId id="420" r:id="rId10"/>
    <p:sldId id="423" r:id="rId11"/>
    <p:sldId id="411" r:id="rId12"/>
    <p:sldId id="415" r:id="rId13"/>
    <p:sldId id="305" r:id="rId14"/>
  </p:sldIdLst>
  <p:sldSz cx="12192000" cy="6858000"/>
  <p:notesSz cx="12192000" cy="6858000"/>
  <p:custDataLst>
    <p:tags r:id="rId18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28" userDrawn="1">
          <p15:clr>
            <a:srgbClr val="A4A3A4"/>
          </p15:clr>
        </p15:guide>
        <p15:guide id="2" pos="21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361" autoAdjust="0"/>
  </p:normalViewPr>
  <p:slideViewPr>
    <p:cSldViewPr showGuides="1">
      <p:cViewPr varScale="1">
        <p:scale>
          <a:sx n="86" d="100"/>
          <a:sy n="86" d="100"/>
        </p:scale>
        <p:origin x="681" y="80"/>
      </p:cViewPr>
      <p:guideLst>
        <p:guide orient="horz" pos="2928"/>
        <p:guide pos="2112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gs" Target="tags/tag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162E6B-72CE-4813-9DB4-657C36CAFC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44448" y="86614"/>
            <a:ext cx="1370330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0" i="0">
                <a:solidFill>
                  <a:schemeClr val="bg1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chemeClr val="bg1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chemeClr val="bg1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chemeClr val="bg1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/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448" y="86614"/>
            <a:ext cx="1370330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0" i="0">
                <a:solidFill>
                  <a:schemeClr val="bg1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notesSlide" Target="../notesSlides/notesSlide1.xml"/><Relationship Id="rId16" Type="http://schemas.openxmlformats.org/officeDocument/2006/relationships/slideLayout" Target="../slideLayouts/slideLayout5.xml"/><Relationship Id="rId15" Type="http://schemas.openxmlformats.org/officeDocument/2006/relationships/image" Target="../media/image15.png"/><Relationship Id="rId14" Type="http://schemas.openxmlformats.org/officeDocument/2006/relationships/image" Target="../media/image14.jpeg"/><Relationship Id="rId13" Type="http://schemas.openxmlformats.org/officeDocument/2006/relationships/image" Target="../media/image13.png"/><Relationship Id="rId12" Type="http://schemas.openxmlformats.org/officeDocument/2006/relationships/image" Target="../media/image12.jpeg"/><Relationship Id="rId11" Type="http://schemas.openxmlformats.org/officeDocument/2006/relationships/image" Target="../media/image11.jpeg"/><Relationship Id="rId10" Type="http://schemas.openxmlformats.org/officeDocument/2006/relationships/image" Target="../media/image10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2" Type="http://schemas.openxmlformats.org/officeDocument/2006/relationships/notesSlide" Target="../notesSlides/notesSlide2.xml"/><Relationship Id="rId11" Type="http://schemas.openxmlformats.org/officeDocument/2006/relationships/slideLayout" Target="../slideLayouts/slideLayout5.xml"/><Relationship Id="rId10" Type="http://schemas.openxmlformats.org/officeDocument/2006/relationships/image" Target="../media/image17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3.xml"/><Relationship Id="rId10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4.xml"/><Relationship Id="rId10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5.xml"/><Relationship Id="rId10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notesSlide" Target="../notesSlides/notesSlide6.xml"/><Relationship Id="rId16" Type="http://schemas.openxmlformats.org/officeDocument/2006/relationships/slideLayout" Target="../slideLayouts/slideLayout5.xml"/><Relationship Id="rId15" Type="http://schemas.openxmlformats.org/officeDocument/2006/relationships/image" Target="../media/image27.png"/><Relationship Id="rId14" Type="http://schemas.openxmlformats.org/officeDocument/2006/relationships/image" Target="../media/image26.png"/><Relationship Id="rId13" Type="http://schemas.openxmlformats.org/officeDocument/2006/relationships/image" Target="../media/image25.png"/><Relationship Id="rId12" Type="http://schemas.openxmlformats.org/officeDocument/2006/relationships/image" Target="../media/image24.png"/><Relationship Id="rId11" Type="http://schemas.openxmlformats.org/officeDocument/2006/relationships/image" Target="../media/image23.png"/><Relationship Id="rId10" Type="http://schemas.openxmlformats.org/officeDocument/2006/relationships/image" Target="../media/image22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8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7.xml"/><Relationship Id="rId12" Type="http://schemas.openxmlformats.org/officeDocument/2006/relationships/slideLayout" Target="../slideLayouts/slideLayout5.xml"/><Relationship Id="rId11" Type="http://schemas.openxmlformats.org/officeDocument/2006/relationships/image" Target="../media/image30.png"/><Relationship Id="rId10" Type="http://schemas.openxmlformats.org/officeDocument/2006/relationships/image" Target="../media/image29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8.xml"/><Relationship Id="rId12" Type="http://schemas.openxmlformats.org/officeDocument/2006/relationships/slideLayout" Target="../slideLayouts/slideLayout5.xml"/><Relationship Id="rId11" Type="http://schemas.openxmlformats.org/officeDocument/2006/relationships/image" Target="../media/image33.png"/><Relationship Id="rId10" Type="http://schemas.openxmlformats.org/officeDocument/2006/relationships/image" Target="../media/image32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4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9.xml"/><Relationship Id="rId10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5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2" Type="http://schemas.openxmlformats.org/officeDocument/2006/relationships/notesSlide" Target="../notesSlides/notesSlide10.xml"/><Relationship Id="rId11" Type="http://schemas.openxmlformats.org/officeDocument/2006/relationships/slideLayout" Target="../slideLayouts/slideLayout5.xml"/><Relationship Id="rId10" Type="http://schemas.openxmlformats.org/officeDocument/2006/relationships/image" Target="../media/image36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7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2" Type="http://schemas.openxmlformats.org/officeDocument/2006/relationships/notesSlide" Target="../notesSlides/notesSlide11.xml"/><Relationship Id="rId11" Type="http://schemas.openxmlformats.org/officeDocument/2006/relationships/slideLayout" Target="../slideLayouts/slideLayout5.xml"/><Relationship Id="rId10" Type="http://schemas.openxmlformats.org/officeDocument/2006/relationships/image" Target="../media/image38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-217" y="959709"/>
            <a:ext cx="12192216" cy="4490085"/>
            <a:chOff x="-89" y="986027"/>
            <a:chExt cx="12192216" cy="4490085"/>
          </a:xfrm>
        </p:grpSpPr>
        <p:sp>
          <p:nvSpPr>
            <p:cNvPr id="23" name="object 23"/>
            <p:cNvSpPr/>
            <p:nvPr/>
          </p:nvSpPr>
          <p:spPr>
            <a:xfrm>
              <a:off x="0" y="986027"/>
              <a:ext cx="12192000" cy="4490085"/>
            </a:xfrm>
            <a:custGeom>
              <a:avLst/>
              <a:gdLst/>
              <a:ahLst/>
              <a:cxnLst/>
              <a:rect l="l" t="t" r="r" b="b"/>
              <a:pathLst>
                <a:path w="12192000" h="4490085">
                  <a:moveTo>
                    <a:pt x="12192000" y="0"/>
                  </a:moveTo>
                  <a:lnTo>
                    <a:pt x="0" y="0"/>
                  </a:lnTo>
                  <a:lnTo>
                    <a:pt x="0" y="4489704"/>
                  </a:lnTo>
                  <a:lnTo>
                    <a:pt x="12192000" y="4489704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-89" y="1187195"/>
              <a:ext cx="12192216" cy="10477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/>
          <p:nvPr/>
        </p:nvSpPr>
        <p:spPr>
          <a:xfrm>
            <a:off x="10754868" y="5894831"/>
            <a:ext cx="1437131" cy="96316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11168888" y="6501790"/>
            <a:ext cx="1060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solidFill>
                  <a:srgbClr val="888888"/>
                </a:solidFill>
                <a:latin typeface="Arial" panose="020B0604020202020204"/>
                <a:cs typeface="Arial" panose="020B0604020202020204"/>
              </a:rPr>
              <a:t>1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495300" y="5871971"/>
            <a:ext cx="827532" cy="82905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580388" y="5882640"/>
            <a:ext cx="821436" cy="81229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703576" y="6024371"/>
            <a:ext cx="1260348" cy="68122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287011" y="5926834"/>
            <a:ext cx="836676" cy="82753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7216648" y="5917795"/>
            <a:ext cx="3538220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1F4E79"/>
                </a:solidFill>
                <a:latin typeface="Times New Roman" panose="02020603050405020304"/>
                <a:cs typeface="Times New Roman" panose="02020603050405020304"/>
              </a:rPr>
              <a:t>Reported </a:t>
            </a:r>
            <a:r>
              <a:rPr sz="2400" b="1" dirty="0">
                <a:solidFill>
                  <a:srgbClr val="1F4E79"/>
                </a:solidFill>
                <a:latin typeface="Times New Roman" panose="02020603050405020304"/>
                <a:cs typeface="Times New Roman" panose="02020603050405020304"/>
              </a:rPr>
              <a:t>by</a:t>
            </a:r>
            <a:r>
              <a:rPr lang="en-US" sz="2400" b="1" dirty="0">
                <a:solidFill>
                  <a:srgbClr val="1F4E79"/>
                </a:solidFill>
                <a:latin typeface="Times New Roman" panose="02020603050405020304"/>
                <a:cs typeface="Times New Roman" panose="02020603050405020304"/>
              </a:rPr>
              <a:t>  </a:t>
            </a:r>
            <a:r>
              <a:rPr lang="en-US" altLang="zh-CN" sz="2400" b="1" dirty="0" err="1">
                <a:solidFill>
                  <a:srgbClr val="1F4E79"/>
                </a:solidFill>
                <a:latin typeface="Times New Roman" panose="02020603050405020304"/>
                <a:cs typeface="Times New Roman" panose="02020603050405020304"/>
              </a:rPr>
              <a:t>Can</a:t>
            </a:r>
            <a:r>
              <a:rPr lang="en-US" altLang="zh-CN" sz="2400" b="1" dirty="0">
                <a:solidFill>
                  <a:srgbClr val="1F4E79"/>
                </a:solidFill>
                <a:latin typeface="Times New Roman" panose="02020603050405020304"/>
                <a:cs typeface="Times New Roman" panose="02020603050405020304"/>
              </a:rPr>
              <a:t> Wang</a:t>
            </a:r>
            <a:endParaRPr sz="24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82387" y="1475152"/>
            <a:ext cx="11209321" cy="8858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89685" marR="5080" indent="-1277620" algn="ctr">
              <a:lnSpc>
                <a:spcPct val="100000"/>
              </a:lnSpc>
              <a:spcBef>
                <a:spcPts val="95"/>
              </a:spcBef>
            </a:pPr>
            <a:r>
              <a:rPr lang="en-US" altLang="zh-CN" sz="2800" b="1" spc="-5" dirty="0">
                <a:solidFill>
                  <a:srgbClr val="1F4E79"/>
                </a:solidFill>
                <a:latin typeface="Times New Roman" panose="02020603050405020304"/>
                <a:cs typeface="Times New Roman" panose="02020603050405020304"/>
              </a:rPr>
              <a:t>Bid Farewell to Seesaw: Towards Accurate Long-tail Session-based</a:t>
            </a:r>
            <a:endParaRPr lang="en-US" altLang="zh-CN" sz="2800" b="1" spc="-5" dirty="0">
              <a:solidFill>
                <a:srgbClr val="1F4E79"/>
              </a:solidFill>
              <a:latin typeface="Times New Roman" panose="02020603050405020304"/>
              <a:cs typeface="Times New Roman" panose="02020603050405020304"/>
            </a:endParaRPr>
          </a:p>
          <a:p>
            <a:pPr marL="1289685" marR="5080" indent="-1277620" algn="ctr">
              <a:lnSpc>
                <a:spcPct val="100000"/>
              </a:lnSpc>
              <a:spcBef>
                <a:spcPts val="95"/>
              </a:spcBef>
            </a:pPr>
            <a:r>
              <a:rPr lang="en-US" altLang="zh-CN" sz="2800" b="1" spc="-5" dirty="0">
                <a:solidFill>
                  <a:srgbClr val="1F4E79"/>
                </a:solidFill>
                <a:latin typeface="Times New Roman" panose="02020603050405020304"/>
                <a:cs typeface="Times New Roman" panose="02020603050405020304"/>
              </a:rPr>
              <a:t>Recommendation via Dual Constraints of Hybrid Intents</a:t>
            </a:r>
            <a:endParaRPr lang="en-US" altLang="zh-CN" sz="2800" b="1" spc="-5" dirty="0">
              <a:solidFill>
                <a:srgbClr val="1F4E79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601117" y="5101172"/>
            <a:ext cx="1981835" cy="319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000" b="1" spc="-5" dirty="0">
                <a:solidFill>
                  <a:srgbClr val="1F4E79"/>
                </a:solidFill>
                <a:latin typeface="Times New Roman" panose="02020603050405020304"/>
                <a:cs typeface="Times New Roman" panose="02020603050405020304"/>
              </a:rPr>
              <a:t>—— </a:t>
            </a:r>
            <a:r>
              <a:rPr lang="en-US" altLang="zh-CN" sz="2000" b="1" spc="-5" dirty="0">
                <a:solidFill>
                  <a:srgbClr val="1F4E79"/>
                </a:solidFill>
                <a:latin typeface="Times New Roman" panose="02020603050405020304"/>
                <a:cs typeface="Times New Roman" panose="02020603050405020304"/>
                <a:sym typeface="+mn-ea"/>
              </a:rPr>
              <a:t>AAAI</a:t>
            </a:r>
            <a:r>
              <a:rPr sz="2000" b="1" spc="-5" dirty="0">
                <a:solidFill>
                  <a:srgbClr val="1F4E79"/>
                </a:solidFill>
                <a:latin typeface="Times New Roman" panose="02020603050405020304"/>
                <a:cs typeface="Times New Roman" panose="02020603050405020304"/>
              </a:rPr>
              <a:t>_</a:t>
            </a:r>
            <a:r>
              <a:rPr sz="2000" b="1" spc="-5" dirty="0">
                <a:solidFill>
                  <a:srgbClr val="1F4E79"/>
                </a:solidFill>
                <a:latin typeface="Times New Roman" panose="02020603050405020304"/>
                <a:cs typeface="Times New Roman" panose="02020603050405020304"/>
                <a:sym typeface="+mn-ea"/>
              </a:rPr>
              <a:t>2026</a:t>
            </a:r>
            <a:endParaRPr lang="en-US" sz="2000" b="1" spc="-5" dirty="0">
              <a:solidFill>
                <a:srgbClr val="1F4E79"/>
              </a:solidFill>
              <a:latin typeface="Times New Roman" panose="02020603050405020304"/>
              <a:cs typeface="Times New Roman" panose="02020603050405020304"/>
              <a:sym typeface="+mn-ea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4079875" y="4850130"/>
            <a:ext cx="4759960" cy="45148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altLang="zh-CN" dirty="0" err="1"/>
              <a:t>Code: https://github.com/jarviswww/Code4HID</a:t>
            </a:r>
            <a:endParaRPr lang="en-US" altLang="zh-CN" dirty="0" err="1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84605" y="2799080"/>
            <a:ext cx="9361170" cy="13023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sp>
        <p:nvSpPr>
          <p:cNvPr id="25" name="object 16"/>
          <p:cNvSpPr txBox="1"/>
          <p:nvPr/>
        </p:nvSpPr>
        <p:spPr>
          <a:xfrm>
            <a:off x="3124199" y="902970"/>
            <a:ext cx="5849620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1595" algn="ctr">
              <a:lnSpc>
                <a:spcPct val="100000"/>
              </a:lnSpc>
              <a:spcBef>
                <a:spcPts val="95"/>
              </a:spcBef>
            </a:pPr>
            <a:r>
              <a:rPr lang="en-US" sz="4000" b="1" spc="-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3600" b="1" spc="-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Motivation</a:t>
            </a:r>
            <a:endParaRPr lang="en-US" sz="3600" b="1" spc="-5" dirty="0">
              <a:solidFill>
                <a:srgbClr val="001F5F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869305" y="2092325"/>
            <a:ext cx="6283325" cy="13074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/>
              <a:t>(1)  </a:t>
            </a:r>
            <a:r>
              <a:rPr lang="en-US" altLang="zh-CN" sz="2000" b="1"/>
              <a:t>Indiscriminate Emphasis on Tail Items.</a:t>
            </a:r>
            <a:r>
              <a:rPr lang="en-US" altLang="zh-CN" sz="2000"/>
              <a:t>  </a:t>
            </a:r>
            <a:endParaRPr lang="en-US" altLang="zh-CN" sz="2000"/>
          </a:p>
          <a:p>
            <a:r>
              <a:rPr lang="en-US" altLang="zh-CN" sz="2000"/>
              <a:t>Cause: Blindly promote all tail items -&gt; Introduce session-irrelevant noise.</a:t>
            </a:r>
            <a:endParaRPr lang="en-US" altLang="zh-CN" sz="2000"/>
          </a:p>
          <a:p>
            <a:r>
              <a:rPr lang="en-US" altLang="zh-CN" sz="2000"/>
              <a:t>Result: Severe accuracy degradation (the "seesaw" effect).</a:t>
            </a:r>
            <a:endParaRPr lang="en-US" altLang="zh-CN" sz="2000"/>
          </a:p>
        </p:txBody>
      </p:sp>
      <p:sp>
        <p:nvSpPr>
          <p:cNvPr id="27" name="文本框 26"/>
          <p:cNvSpPr txBox="1"/>
          <p:nvPr/>
        </p:nvSpPr>
        <p:spPr>
          <a:xfrm>
            <a:off x="5869305" y="3962400"/>
            <a:ext cx="6261735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(2) </a:t>
            </a:r>
            <a:r>
              <a:rPr lang="en-US" altLang="zh-CN" sz="2000" b="1"/>
              <a:t>Lack of Explicit Long-tail Supervision.</a:t>
            </a:r>
            <a:endParaRPr lang="en-US" altLang="zh-CN" sz="2000" b="1"/>
          </a:p>
          <a:p>
            <a:r>
              <a:rPr lang="en-US" altLang="zh-CN" sz="2000"/>
              <a:t>Cause: Rely solely on indirect optimization (cross-entropy).</a:t>
            </a:r>
            <a:endParaRPr lang="en-US" altLang="zh-CN" sz="2000"/>
          </a:p>
          <a:p>
            <a:r>
              <a:rPr lang="en-US" altLang="zh-CN" sz="2000"/>
              <a:t>Result: No explicit signals to concurrently balance long-tail diversity and accuracy.</a:t>
            </a:r>
            <a:endParaRPr lang="en-US" altLang="zh-CN" sz="2000"/>
          </a:p>
          <a:p>
            <a:endParaRPr lang="en-US" altLang="zh-CN" sz="2000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9"/>
          <a:srcRect r="50782"/>
          <a:stretch>
            <a:fillRect/>
          </a:stretch>
        </p:blipFill>
        <p:spPr>
          <a:xfrm>
            <a:off x="0" y="1524000"/>
            <a:ext cx="2819400" cy="498665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19400" y="1727835"/>
            <a:ext cx="2869565" cy="43961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sp>
        <p:nvSpPr>
          <p:cNvPr id="22" name="object 16"/>
          <p:cNvSpPr txBox="1"/>
          <p:nvPr/>
        </p:nvSpPr>
        <p:spPr>
          <a:xfrm>
            <a:off x="4648200" y="995408"/>
            <a:ext cx="2514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altLang="zh-CN" sz="3600" b="1" spc="-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Method</a:t>
            </a:r>
            <a:endParaRPr sz="3600" dirty="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0" y="1600200"/>
            <a:ext cx="4653280" cy="4213860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2575560" y="6116955"/>
            <a:ext cx="75133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/>
              <a:t>Overview of HID: Dual Constraints on Hybrid Intent Space</a:t>
            </a:r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sp>
        <p:nvSpPr>
          <p:cNvPr id="22" name="object 16"/>
          <p:cNvSpPr txBox="1"/>
          <p:nvPr/>
        </p:nvSpPr>
        <p:spPr>
          <a:xfrm>
            <a:off x="4724400" y="902698"/>
            <a:ext cx="2514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altLang="zh-CN" sz="3600" b="1" spc="-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Method</a:t>
            </a:r>
            <a:endParaRPr sz="36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705600" y="1752600"/>
            <a:ext cx="5803265" cy="833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400"/>
              <a:t>Step 1: Preliminary Intent; </a:t>
            </a:r>
            <a:endParaRPr lang="en-US" altLang="zh-CN" sz="2400"/>
          </a:p>
          <a:p>
            <a:r>
              <a:rPr lang="en-US" altLang="zh-CN" sz="2400"/>
              <a:t>Step 2: Spectral Clustering for Hybrid Intent</a:t>
            </a:r>
            <a:endParaRPr lang="en-US" altLang="zh-CN" sz="2400"/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200" y="1477010"/>
            <a:ext cx="6172200" cy="4752975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6705600" y="4800600"/>
            <a:ext cx="5803265" cy="8083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400"/>
              <a:t>Target Intent for </a:t>
            </a:r>
            <a:r>
              <a:rPr lang="en-US" altLang="zh-CN" sz="2400"/>
              <a:t>Positive Signal; </a:t>
            </a:r>
            <a:endParaRPr lang="en-US" altLang="zh-CN" sz="2400"/>
          </a:p>
          <a:p>
            <a:r>
              <a:rPr lang="en-US" altLang="zh-CN" sz="2400"/>
              <a:t>Noise Intent for Negative Signal</a:t>
            </a:r>
            <a:endParaRPr lang="en-US" altLang="zh-CN"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sp>
        <p:nvSpPr>
          <p:cNvPr id="22" name="object 16"/>
          <p:cNvSpPr txBox="1"/>
          <p:nvPr/>
        </p:nvSpPr>
        <p:spPr>
          <a:xfrm>
            <a:off x="4648200" y="995408"/>
            <a:ext cx="2514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altLang="zh-CN" sz="3600" b="1" spc="-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Method</a:t>
            </a:r>
            <a:endParaRPr sz="3600" dirty="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52800" y="1570355"/>
            <a:ext cx="5453380" cy="51574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sp>
        <p:nvSpPr>
          <p:cNvPr id="22" name="object 16"/>
          <p:cNvSpPr txBox="1"/>
          <p:nvPr/>
        </p:nvSpPr>
        <p:spPr>
          <a:xfrm>
            <a:off x="4648200" y="995408"/>
            <a:ext cx="2514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altLang="zh-CN" sz="3600" b="1" spc="-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Method</a:t>
            </a:r>
            <a:endParaRPr sz="3600" dirty="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72460" y="1727200"/>
            <a:ext cx="4562475" cy="58102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95600" y="2229485"/>
            <a:ext cx="4581525" cy="89535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72460" y="3098800"/>
            <a:ext cx="5029200" cy="5334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76600" y="3784600"/>
            <a:ext cx="6038850" cy="457200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172460" y="4349750"/>
            <a:ext cx="4876800" cy="704850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77870" y="5232400"/>
            <a:ext cx="4953000" cy="39052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172460" y="5881370"/>
            <a:ext cx="6267450" cy="3905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sp>
        <p:nvSpPr>
          <p:cNvPr id="22" name="object 16"/>
          <p:cNvSpPr txBox="1"/>
          <p:nvPr/>
        </p:nvSpPr>
        <p:spPr>
          <a:xfrm>
            <a:off x="4648200" y="995408"/>
            <a:ext cx="2514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altLang="zh-CN" sz="3600" b="1" spc="-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Method</a:t>
            </a:r>
            <a:endParaRPr sz="3600" dirty="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0800" y="1570355"/>
            <a:ext cx="6076950" cy="116205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90800" y="2819400"/>
            <a:ext cx="6477000" cy="167640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90800" y="4800600"/>
            <a:ext cx="6315075" cy="695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sp>
        <p:nvSpPr>
          <p:cNvPr id="22" name="object 16"/>
          <p:cNvSpPr txBox="1"/>
          <p:nvPr/>
        </p:nvSpPr>
        <p:spPr>
          <a:xfrm>
            <a:off x="4648200" y="995408"/>
            <a:ext cx="2514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altLang="zh-CN" sz="3600" b="1" spc="-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Method</a:t>
            </a:r>
            <a:endParaRPr sz="3600" dirty="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43200" y="1569720"/>
            <a:ext cx="6477000" cy="212407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09315" y="4038600"/>
            <a:ext cx="5267325" cy="600075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09315" y="4638675"/>
            <a:ext cx="5895975" cy="866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sp>
        <p:nvSpPr>
          <p:cNvPr id="22" name="object 16"/>
          <p:cNvSpPr txBox="1"/>
          <p:nvPr/>
        </p:nvSpPr>
        <p:spPr>
          <a:xfrm>
            <a:off x="4844796" y="951034"/>
            <a:ext cx="293370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Experiments</a:t>
            </a:r>
            <a:endParaRPr sz="3600" dirty="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15490" y="1447800"/>
            <a:ext cx="8161020" cy="53314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sp>
        <p:nvSpPr>
          <p:cNvPr id="22" name="object 16"/>
          <p:cNvSpPr txBox="1"/>
          <p:nvPr/>
        </p:nvSpPr>
        <p:spPr>
          <a:xfrm>
            <a:off x="4844796" y="902774"/>
            <a:ext cx="293370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Experiments</a:t>
            </a:r>
            <a:endParaRPr sz="3600" dirty="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47800" y="1469390"/>
            <a:ext cx="9616440" cy="191262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98880" y="3719195"/>
            <a:ext cx="10114280" cy="26447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grpSp>
        <p:nvGrpSpPr>
          <p:cNvPr id="23" name="object 13"/>
          <p:cNvGrpSpPr/>
          <p:nvPr/>
        </p:nvGrpSpPr>
        <p:grpSpPr>
          <a:xfrm>
            <a:off x="3308603" y="2438400"/>
            <a:ext cx="4972050" cy="2268855"/>
            <a:chOff x="3308603" y="2438400"/>
            <a:chExt cx="4972050" cy="2268855"/>
          </a:xfrm>
        </p:grpSpPr>
        <p:sp>
          <p:nvSpPr>
            <p:cNvPr id="25" name="object 14"/>
            <p:cNvSpPr/>
            <p:nvPr/>
          </p:nvSpPr>
          <p:spPr>
            <a:xfrm>
              <a:off x="4097671" y="3788656"/>
              <a:ext cx="3473127" cy="34689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15"/>
            <p:cNvSpPr/>
            <p:nvPr/>
          </p:nvSpPr>
          <p:spPr>
            <a:xfrm>
              <a:off x="3308603" y="2438400"/>
              <a:ext cx="4972050" cy="226847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16"/>
          <p:cNvSpPr txBox="1"/>
          <p:nvPr/>
        </p:nvSpPr>
        <p:spPr>
          <a:xfrm>
            <a:off x="3974972" y="2764993"/>
            <a:ext cx="3642360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0" b="1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</a:rPr>
              <a:t>Thanks!</a:t>
            </a:r>
            <a:endParaRPr sz="8000" dirty="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PP_MARK_KEY" val="3d66cf53-fad4-4210-83ab-f3fa70c6c52a"/>
  <p:tag name="COMMONDATA" val="eyJoZGlkIjoiNmQwZDNhOTEzOTNjOWE2ZmE5ZjgyMWJlMDgzMDhkYWE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4265</Words>
  <Application>WPS 演示</Application>
  <PresentationFormat>宽屏</PresentationFormat>
  <Paragraphs>246</Paragraphs>
  <Slides>11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2" baseType="lpstr">
      <vt:lpstr>Arial</vt:lpstr>
      <vt:lpstr>宋体</vt:lpstr>
      <vt:lpstr>Wingdings</vt:lpstr>
      <vt:lpstr>Trebuchet MS</vt:lpstr>
      <vt:lpstr>Arial</vt:lpstr>
      <vt:lpstr>Times New Roman</vt:lpstr>
      <vt:lpstr>Calibri</vt:lpstr>
      <vt:lpstr>微软雅黑</vt:lpstr>
      <vt:lpstr>Arial Unicode MS</vt:lpstr>
      <vt:lpstr>等线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Xiaofei Zhu</dc:creator>
  <cp:lastModifiedBy>滿目山河.</cp:lastModifiedBy>
  <cp:revision>628</cp:revision>
  <dcterms:created xsi:type="dcterms:W3CDTF">2023-09-17T03:47:00Z</dcterms:created>
  <dcterms:modified xsi:type="dcterms:W3CDTF">2026-10-19T08:53:09Z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2023-09-13T16:00:00Z</vt:filetime>
  </property>
  <property fmtid="{D5CDD505-2E9C-101B-9397-08002B2CF9AE}" pid="3" name="Creator">
    <vt:lpwstr>Microsoft? PowerPoint? 2016</vt:lpwstr>
  </property>
  <property fmtid="{D5CDD505-2E9C-101B-9397-08002B2CF9AE}" pid="4" name="LastSaved">
    <vt:filetime>2023-10-04T16:00:00Z</vt:filetime>
  </property>
  <property fmtid="{D5CDD505-2E9C-101B-9397-08002B2CF9AE}" pid="5" name="ICV">
    <vt:lpwstr>3498EEE8938447F9A566965A3C667D4A_13</vt:lpwstr>
  </property>
  <property fmtid="{D5CDD505-2E9C-101B-9397-08002B2CF9AE}" pid="6" name="KSOProductBuildVer">
    <vt:lpwstr>2052-12.1.0.25865</vt:lpwstr>
  </property>
</Properties>
</file>